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4"/>
  </p:sldMasterIdLst>
  <p:notesMasterIdLst>
    <p:notesMasterId r:id="rId18"/>
  </p:notesMasterIdLst>
  <p:handoutMasterIdLst>
    <p:handoutMasterId r:id="rId19"/>
  </p:handoutMasterIdLst>
  <p:sldIdLst>
    <p:sldId id="360" r:id="rId5"/>
    <p:sldId id="265" r:id="rId6"/>
    <p:sldId id="261" r:id="rId7"/>
    <p:sldId id="365" r:id="rId8"/>
    <p:sldId id="363" r:id="rId9"/>
    <p:sldId id="366" r:id="rId10"/>
    <p:sldId id="353" r:id="rId11"/>
    <p:sldId id="361" r:id="rId12"/>
    <p:sldId id="364" r:id="rId13"/>
    <p:sldId id="367" r:id="rId14"/>
    <p:sldId id="362" r:id="rId15"/>
    <p:sldId id="356" r:id="rId16"/>
    <p:sldId id="3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434" autoAdjust="0"/>
  </p:normalViewPr>
  <p:slideViewPr>
    <p:cSldViewPr snapToGrid="0" showGuides="1">
      <p:cViewPr varScale="1">
        <p:scale>
          <a:sx n="65" d="100"/>
          <a:sy n="65" d="100"/>
        </p:scale>
        <p:origin x="936" y="78"/>
      </p:cViewPr>
      <p:guideLst/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7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3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51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5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6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4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0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3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1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41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10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845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3372" y="982436"/>
            <a:ext cx="9405257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48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8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2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4628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880110"/>
            <a:ext cx="6596062" cy="50977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3F0C0-1147-413B-1687-1F15BE24F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7508" y="0"/>
            <a:ext cx="5764493" cy="6858000"/>
          </a:xfrm>
          <a:custGeom>
            <a:avLst/>
            <a:gdLst>
              <a:gd name="connsiteX0" fmla="*/ 1494409 w 5764493"/>
              <a:gd name="connsiteY0" fmla="*/ 0 h 6858000"/>
              <a:gd name="connsiteX1" fmla="*/ 5764493 w 5764493"/>
              <a:gd name="connsiteY1" fmla="*/ 0 h 6858000"/>
              <a:gd name="connsiteX2" fmla="*/ 5764493 w 5764493"/>
              <a:gd name="connsiteY2" fmla="*/ 6858000 h 6858000"/>
              <a:gd name="connsiteX3" fmla="*/ 238313 w 5764493"/>
              <a:gd name="connsiteY3" fmla="*/ 6858000 h 6858000"/>
              <a:gd name="connsiteX4" fmla="*/ 251264 w 5764493"/>
              <a:gd name="connsiteY4" fmla="*/ 6849373 h 6858000"/>
              <a:gd name="connsiteX5" fmla="*/ 776282 w 5764493"/>
              <a:gd name="connsiteY5" fmla="*/ 6451411 h 6858000"/>
              <a:gd name="connsiteX6" fmla="*/ 2741607 w 5764493"/>
              <a:gd name="connsiteY6" fmla="*/ 3678515 h 6858000"/>
              <a:gd name="connsiteX7" fmla="*/ 1521342 w 5764493"/>
              <a:gd name="connsiteY7" fmla="*/ 24338 h 6858000"/>
              <a:gd name="connsiteX8" fmla="*/ 879874 w 5764493"/>
              <a:gd name="connsiteY8" fmla="*/ 0 h 6858000"/>
              <a:gd name="connsiteX9" fmla="*/ 1477051 w 5764493"/>
              <a:gd name="connsiteY9" fmla="*/ 0 h 6858000"/>
              <a:gd name="connsiteX10" fmla="*/ 1503062 w 5764493"/>
              <a:gd name="connsiteY10" fmla="*/ 23504 h 6858000"/>
              <a:gd name="connsiteX11" fmla="*/ 2723328 w 5764493"/>
              <a:gd name="connsiteY11" fmla="*/ 3677682 h 6858000"/>
              <a:gd name="connsiteX12" fmla="*/ 758003 w 5764493"/>
              <a:gd name="connsiteY12" fmla="*/ 6450578 h 6858000"/>
              <a:gd name="connsiteX13" fmla="*/ 232984 w 5764493"/>
              <a:gd name="connsiteY13" fmla="*/ 6848540 h 6858000"/>
              <a:gd name="connsiteX14" fmla="*/ 218782 w 5764493"/>
              <a:gd name="connsiteY14" fmla="*/ 6858000 h 6858000"/>
              <a:gd name="connsiteX15" fmla="*/ 0 w 5764493"/>
              <a:gd name="connsiteY15" fmla="*/ 6858000 h 6858000"/>
              <a:gd name="connsiteX16" fmla="*/ 105163 w 5764493"/>
              <a:gd name="connsiteY16" fmla="*/ 6785068 h 6858000"/>
              <a:gd name="connsiteX17" fmla="*/ 621812 w 5764493"/>
              <a:gd name="connsiteY17" fmla="*/ 6378742 h 6858000"/>
              <a:gd name="connsiteX18" fmla="*/ 2496161 w 5764493"/>
              <a:gd name="connsiteY18" fmla="*/ 3621913 h 6858000"/>
              <a:gd name="connsiteX19" fmla="*/ 895263 w 5764493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4493" h="6858000">
                <a:moveTo>
                  <a:pt x="1494409" y="0"/>
                </a:moveTo>
                <a:lnTo>
                  <a:pt x="5764493" y="0"/>
                </a:lnTo>
                <a:lnTo>
                  <a:pt x="5764493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43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91F53A-43E8-35E3-5ACA-D7A42EB73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5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1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0A4F2B-CA9C-2019-E84C-7C17DFD98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191378-FF48-4A6B-70C2-CFB4A267A0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5A0127-ED9F-6E5C-4014-5E75D6C58E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143" y="0"/>
            <a:ext cx="7217857" cy="6858000"/>
          </a:xfrm>
          <a:custGeom>
            <a:avLst/>
            <a:gdLst>
              <a:gd name="connsiteX0" fmla="*/ 1494409 w 7217857"/>
              <a:gd name="connsiteY0" fmla="*/ 0 h 6858000"/>
              <a:gd name="connsiteX1" fmla="*/ 4632500 w 7217857"/>
              <a:gd name="connsiteY1" fmla="*/ 0 h 6858000"/>
              <a:gd name="connsiteX2" fmla="*/ 5764493 w 7217857"/>
              <a:gd name="connsiteY2" fmla="*/ 0 h 6858000"/>
              <a:gd name="connsiteX3" fmla="*/ 7217857 w 7217857"/>
              <a:gd name="connsiteY3" fmla="*/ 0 h 6858000"/>
              <a:gd name="connsiteX4" fmla="*/ 7217857 w 7217857"/>
              <a:gd name="connsiteY4" fmla="*/ 6858000 h 6858000"/>
              <a:gd name="connsiteX5" fmla="*/ 5764493 w 7217857"/>
              <a:gd name="connsiteY5" fmla="*/ 6858000 h 6858000"/>
              <a:gd name="connsiteX6" fmla="*/ 4632500 w 7217857"/>
              <a:gd name="connsiteY6" fmla="*/ 6858000 h 6858000"/>
              <a:gd name="connsiteX7" fmla="*/ 238313 w 7217857"/>
              <a:gd name="connsiteY7" fmla="*/ 6858000 h 6858000"/>
              <a:gd name="connsiteX8" fmla="*/ 251264 w 7217857"/>
              <a:gd name="connsiteY8" fmla="*/ 6849373 h 6858000"/>
              <a:gd name="connsiteX9" fmla="*/ 776282 w 7217857"/>
              <a:gd name="connsiteY9" fmla="*/ 6451411 h 6858000"/>
              <a:gd name="connsiteX10" fmla="*/ 2741607 w 7217857"/>
              <a:gd name="connsiteY10" fmla="*/ 3678515 h 6858000"/>
              <a:gd name="connsiteX11" fmla="*/ 1521342 w 7217857"/>
              <a:gd name="connsiteY11" fmla="*/ 24338 h 6858000"/>
              <a:gd name="connsiteX12" fmla="*/ 879874 w 7217857"/>
              <a:gd name="connsiteY12" fmla="*/ 0 h 6858000"/>
              <a:gd name="connsiteX13" fmla="*/ 1477051 w 7217857"/>
              <a:gd name="connsiteY13" fmla="*/ 0 h 6858000"/>
              <a:gd name="connsiteX14" fmla="*/ 1503062 w 7217857"/>
              <a:gd name="connsiteY14" fmla="*/ 23504 h 6858000"/>
              <a:gd name="connsiteX15" fmla="*/ 2723328 w 7217857"/>
              <a:gd name="connsiteY15" fmla="*/ 3677682 h 6858000"/>
              <a:gd name="connsiteX16" fmla="*/ 758003 w 7217857"/>
              <a:gd name="connsiteY16" fmla="*/ 6450578 h 6858000"/>
              <a:gd name="connsiteX17" fmla="*/ 232984 w 7217857"/>
              <a:gd name="connsiteY17" fmla="*/ 6848540 h 6858000"/>
              <a:gd name="connsiteX18" fmla="*/ 218782 w 7217857"/>
              <a:gd name="connsiteY18" fmla="*/ 6858000 h 6858000"/>
              <a:gd name="connsiteX19" fmla="*/ 0 w 7217857"/>
              <a:gd name="connsiteY19" fmla="*/ 6858000 h 6858000"/>
              <a:gd name="connsiteX20" fmla="*/ 105163 w 7217857"/>
              <a:gd name="connsiteY20" fmla="*/ 6785068 h 6858000"/>
              <a:gd name="connsiteX21" fmla="*/ 621812 w 7217857"/>
              <a:gd name="connsiteY21" fmla="*/ 6378742 h 6858000"/>
              <a:gd name="connsiteX22" fmla="*/ 2496161 w 7217857"/>
              <a:gd name="connsiteY22" fmla="*/ 3621913 h 6858000"/>
              <a:gd name="connsiteX23" fmla="*/ 895263 w 7217857"/>
              <a:gd name="connsiteY23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17857" h="6858000">
                <a:moveTo>
                  <a:pt x="1494409" y="0"/>
                </a:moveTo>
                <a:lnTo>
                  <a:pt x="4632500" y="0"/>
                </a:lnTo>
                <a:lnTo>
                  <a:pt x="5764493" y="0"/>
                </a:lnTo>
                <a:lnTo>
                  <a:pt x="7217857" y="0"/>
                </a:lnTo>
                <a:lnTo>
                  <a:pt x="7217857" y="6858000"/>
                </a:lnTo>
                <a:lnTo>
                  <a:pt x="5764493" y="6858000"/>
                </a:lnTo>
                <a:lnTo>
                  <a:pt x="4632500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660988" y="-959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440557" y="-2292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0CB6C4-9B58-9A3F-9D5D-12C0B58A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1039" y="2606040"/>
            <a:ext cx="5276480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36159" y="2606040"/>
            <a:ext cx="5274802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DDA6B1-6025-FEA3-B8BB-05F6EBA55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0727" y="-9589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E14614-7B6B-2144-6181-C2C516D0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B15B36F-FBDF-DF28-B03B-6D512C4C0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1BC0A8-A262-DF6C-DB53-DBB7E73B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30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283684" cy="374276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4864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4CD6-CBC4-7AC6-C929-63C3FA6913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59263" y="2428875"/>
            <a:ext cx="7228576" cy="3743325"/>
          </a:xfrm>
        </p:spPr>
        <p:txBody>
          <a:bodyPr>
            <a:normAutofit/>
          </a:bodyPr>
          <a:lstStyle>
            <a:lvl1pPr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 marL="1828800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126BD7-FA78-021A-88A6-8125F226A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AB8D6D-8446-28BA-5303-9CAC699E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265813-9153-0723-D330-6861790E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5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385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10829923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8" y="2107096"/>
            <a:ext cx="10829923" cy="284656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23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086099" cy="374276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200150" indent="-285750">
              <a:buFont typeface="Meiryo" panose="020B0604030504040204" pitchFamily="34" charset="-128"/>
              <a:buChar char="–"/>
              <a:defRPr sz="1800"/>
            </a:lvl3pPr>
            <a:lvl4pPr marL="1657350" indent="-285750">
              <a:buFont typeface="Meiryo" panose="020B0604030504040204" pitchFamily="34" charset="-128"/>
              <a:buChar char="–"/>
              <a:defRPr sz="1800"/>
            </a:lvl4pPr>
            <a:lvl5pPr marL="211455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CC9E1D9A-7E48-B202-63B7-B1F7E5741F2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4259581" y="2652713"/>
            <a:ext cx="7228258" cy="338142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74694E80-5B95-215C-4CA1-E509E9C84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68C5CB4D-310E-C226-BEED-15BC3F044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44BAF0CA-BC3C-AD99-5851-4C29606C5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88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48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25F2974-09FA-985C-0646-9F3EF933F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10829924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741D46E7-9AFE-C7AA-C554-297F06FC5CB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681038" y="2409826"/>
            <a:ext cx="10829926" cy="36528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325C0E4-3B69-C16C-62E7-8C67C7CE9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5F59AE3-BC6C-DBED-13C0-4BF24DD4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2AF48DB-CAED-D72A-BF65-6F85D572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2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955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92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792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3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4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68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02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8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691" r:id="rId25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Protein Predictor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31376F-59AF-F711-409F-69FBE46A0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CB792-FE10-648B-F57C-5C731C78A2BC}"/>
              </a:ext>
            </a:extLst>
          </p:cNvPr>
          <p:cNvSpPr txBox="1"/>
          <p:nvPr/>
        </p:nvSpPr>
        <p:spPr>
          <a:xfrm>
            <a:off x="6445045" y="4070555"/>
            <a:ext cx="2610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Urooj Ali</a:t>
            </a:r>
          </a:p>
          <a:p>
            <a:r>
              <a:rPr lang="en-US" dirty="0"/>
              <a:t>id : 131350</a:t>
            </a:r>
          </a:p>
          <a:p>
            <a:r>
              <a:rPr lang="en-US" dirty="0"/>
              <a:t>Professor: Azir Aliu</a:t>
            </a:r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Flask Web App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6BED6-C5E6-2A47-A779-CF5E1D890BD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1039" y="2429436"/>
            <a:ext cx="9864058" cy="374276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Frontend: </a:t>
            </a:r>
            <a:r>
              <a:rPr lang="en-US" dirty="0"/>
              <a:t>Simple input form to enter food items.</a:t>
            </a:r>
          </a:p>
          <a:p>
            <a:r>
              <a:rPr lang="en-US" b="1" dirty="0"/>
              <a:t>Backend Logic:</a:t>
            </a:r>
          </a:p>
          <a:p>
            <a:r>
              <a:rPr lang="en-US" dirty="0"/>
              <a:t>Cleans and parses input Applies unit weight estimation </a:t>
            </a:r>
          </a:p>
          <a:p>
            <a:r>
              <a:rPr lang="en-US" dirty="0"/>
              <a:t>Uses vectorizer + model to predict protein</a:t>
            </a:r>
          </a:p>
          <a:p>
            <a:r>
              <a:rPr lang="en-US" dirty="0"/>
              <a:t> Displays result in HTML table</a:t>
            </a:r>
          </a:p>
          <a:p>
            <a:r>
              <a:rPr lang="en-US" b="1" dirty="0"/>
              <a:t>Optional Visualization:</a:t>
            </a:r>
          </a:p>
          <a:p>
            <a:r>
              <a:rPr lang="en-US" dirty="0"/>
              <a:t>Interactive histogram of protein distribution by category (using </a:t>
            </a:r>
            <a:r>
              <a:rPr lang="en-US" dirty="0" err="1"/>
              <a:t>ipywidgets</a:t>
            </a:r>
            <a:r>
              <a:rPr lang="en-US" dirty="0"/>
              <a:t> + seaborn)</a:t>
            </a:r>
          </a:p>
        </p:txBody>
      </p:sp>
    </p:spTree>
    <p:extLst>
      <p:ext uri="{BB962C8B-B14F-4D97-AF65-F5344CB8AC3E}">
        <p14:creationId xmlns:p14="http://schemas.microsoft.com/office/powerpoint/2010/main" val="108846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91BC-3A18-6E58-C842-19635741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442914"/>
            <a:ext cx="6901699" cy="722210"/>
          </a:xfrm>
        </p:spPr>
        <p:txBody>
          <a:bodyPr anchor="t"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3EA8-A644-E2DC-10F3-4C5C107A4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038" y="2606040"/>
            <a:ext cx="10837451" cy="21429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Ambiguity in user input: e.g., "1 bowl" or "some rice“.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Model accuracy depends on text similarity with training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Unit estimation is heuristic-based and not exact</a:t>
            </a:r>
          </a:p>
        </p:txBody>
      </p:sp>
    </p:spTree>
    <p:extLst>
      <p:ext uri="{BB962C8B-B14F-4D97-AF65-F5344CB8AC3E}">
        <p14:creationId xmlns:p14="http://schemas.microsoft.com/office/powerpoint/2010/main" val="310960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F02D10A-1231-478C-529B-1F1AC90D753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45064" y="1991032"/>
            <a:ext cx="10829926" cy="44247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Successfully trained a Random Forest Regressor to predict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machine learning with rule-based parsing and UI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is light, fast, and can be extended easily</a:t>
            </a:r>
          </a:p>
          <a:p>
            <a:r>
              <a:rPr lang="en-US" b="1" dirty="0"/>
              <a:t>Result: </a:t>
            </a:r>
            <a:r>
              <a:rPr lang="en-US" dirty="0"/>
              <a:t>A usable and educational ML-powered food nutrition estimator.</a:t>
            </a:r>
          </a:p>
        </p:txBody>
      </p:sp>
    </p:spTree>
    <p:extLst>
      <p:ext uri="{BB962C8B-B14F-4D97-AF65-F5344CB8AC3E}">
        <p14:creationId xmlns:p14="http://schemas.microsoft.com/office/powerpoint/2010/main" val="193365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0"/>
            <a:ext cx="5143500" cy="1061884"/>
          </a:xfrm>
        </p:spPr>
        <p:txBody>
          <a:bodyPr anchor="b"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226" y="2929357"/>
            <a:ext cx="5603311" cy="3663171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dirty="0"/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Parses free-text input of food items and quantities.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Estimates total weight using heuristics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Predicts protein using a trained machine learning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web interface using Flask.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294B2-4D0E-6A55-F867-D1940CC78F73}"/>
              </a:ext>
            </a:extLst>
          </p:cNvPr>
          <p:cNvSpPr txBox="1"/>
          <p:nvPr/>
        </p:nvSpPr>
        <p:spPr>
          <a:xfrm>
            <a:off x="221226" y="1165123"/>
            <a:ext cx="5603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OBJECTIVE:</a:t>
            </a:r>
          </a:p>
          <a:p>
            <a:endParaRPr lang="en-US" dirty="0"/>
          </a:p>
          <a:p>
            <a:r>
              <a:rPr lang="en-US" dirty="0"/>
              <a:t>To build an interactive system that predicts the total protein content in user entered food.</a:t>
            </a:r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2736"/>
            <a:ext cx="6596062" cy="1032387"/>
          </a:xfrm>
        </p:spPr>
        <p:txBody>
          <a:bodyPr anchor="ctr">
            <a:normAutofit/>
          </a:bodyPr>
          <a:lstStyle/>
          <a:p>
            <a:r>
              <a:rPr lang="en-US" dirty="0"/>
              <a:t>Database Description</a:t>
            </a:r>
          </a:p>
        </p:txBody>
      </p:sp>
      <p:pic>
        <p:nvPicPr>
          <p:cNvPr id="12" name="Picture Placeholder 11" descr="Tractor in a field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BB428-C4FE-D4B2-5DDF-55119E3D5DF2}"/>
              </a:ext>
            </a:extLst>
          </p:cNvPr>
          <p:cNvSpPr txBox="1"/>
          <p:nvPr/>
        </p:nvSpPr>
        <p:spPr>
          <a:xfrm>
            <a:off x="681038" y="1165123"/>
            <a:ext cx="6368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 Source:</a:t>
            </a:r>
          </a:p>
          <a:p>
            <a:r>
              <a:rPr lang="en-US" dirty="0"/>
              <a:t>USDA </a:t>
            </a:r>
            <a:r>
              <a:rPr lang="en-US" dirty="0" err="1"/>
              <a:t>FoodData</a:t>
            </a:r>
            <a:r>
              <a:rPr lang="en-US" dirty="0"/>
              <a:t> Central- Foundation Foods (CSV format).</a:t>
            </a:r>
          </a:p>
          <a:p>
            <a:r>
              <a:rPr lang="en-US" b="1" dirty="0"/>
              <a:t>Key Columns Used:</a:t>
            </a:r>
          </a:p>
          <a:p>
            <a:endParaRPr lang="en-US" dirty="0"/>
          </a:p>
        </p:txBody>
      </p:sp>
      <p:pic>
        <p:nvPicPr>
          <p:cNvPr id="5" name="Picture 4" descr="A close-up of black text&#10;&#10;AI-generated content may be incorrect.">
            <a:extLst>
              <a:ext uri="{FF2B5EF4-FFF2-40B4-BE49-F238E27FC236}">
                <a16:creationId xmlns:a16="http://schemas.microsoft.com/office/drawing/2014/main" id="{3B6C6C93-C573-1C9D-D9A2-4A1ED1D9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2294765"/>
            <a:ext cx="5553850" cy="1038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39284-EA83-CF64-B3E4-78CEC892BC93}"/>
              </a:ext>
            </a:extLst>
          </p:cNvPr>
          <p:cNvSpPr txBox="1"/>
          <p:nvPr/>
        </p:nvSpPr>
        <p:spPr>
          <a:xfrm>
            <a:off x="681038" y="3429000"/>
            <a:ext cx="5553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Cleaning: </a:t>
            </a:r>
          </a:p>
          <a:p>
            <a:r>
              <a:rPr lang="en-US" dirty="0"/>
              <a:t>Removed missing or irrelevant rows.</a:t>
            </a:r>
          </a:p>
          <a:p>
            <a:r>
              <a:rPr lang="en-US" dirty="0"/>
              <a:t>Removed duplicates.</a:t>
            </a:r>
          </a:p>
          <a:p>
            <a:r>
              <a:rPr lang="en-US" dirty="0"/>
              <a:t>Normalized food names (lowercase, punctuation removed)</a:t>
            </a:r>
          </a:p>
          <a:p>
            <a:r>
              <a:rPr lang="en-US" b="1" dirty="0"/>
              <a:t>Final Dataset Size:</a:t>
            </a:r>
          </a:p>
          <a:p>
            <a:r>
              <a:rPr lang="en-US" dirty="0"/>
              <a:t> ~1300 rows after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0"/>
            <a:ext cx="5718534" cy="1135626"/>
          </a:xfrm>
        </p:spPr>
        <p:txBody>
          <a:bodyPr anchor="b">
            <a:normAutofit/>
          </a:bodyPr>
          <a:lstStyle/>
          <a:p>
            <a:r>
              <a:rPr lang="en-US" dirty="0"/>
              <a:t>Problem Framing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232" y="1415845"/>
            <a:ext cx="6887497" cy="4573317"/>
          </a:xfrm>
        </p:spPr>
        <p:txBody>
          <a:bodyPr anchor="t">
            <a:normAutofit/>
          </a:bodyPr>
          <a:lstStyle/>
          <a:p>
            <a:r>
              <a:rPr lang="en-US" dirty="0"/>
              <a:t>ML Task Type: Supervised Regression </a:t>
            </a:r>
          </a:p>
          <a:p>
            <a:r>
              <a:rPr lang="en-US" dirty="0"/>
              <a:t>X=</a:t>
            </a:r>
            <a:r>
              <a:rPr lang="en-US" dirty="0" err="1"/>
              <a:t>protein_data_grouped</a:t>
            </a:r>
            <a:r>
              <a:rPr lang="en-US" dirty="0"/>
              <a:t>['</a:t>
            </a:r>
            <a:r>
              <a:rPr lang="en-US" dirty="0" err="1"/>
              <a:t>Food_Name_Clean</a:t>
            </a:r>
            <a:r>
              <a:rPr lang="en-US" dirty="0"/>
              <a:t>']</a:t>
            </a:r>
          </a:p>
          <a:p>
            <a:r>
              <a:rPr lang="en-US" dirty="0"/>
              <a:t>y = </a:t>
            </a:r>
            <a:r>
              <a:rPr lang="en-US" dirty="0" err="1"/>
              <a:t>protein_data_grouped</a:t>
            </a:r>
            <a:r>
              <a:rPr lang="en-US" dirty="0"/>
              <a:t>['Protein (g)']</a:t>
            </a:r>
          </a:p>
          <a:p>
            <a:r>
              <a:rPr lang="en-US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variations in how foods are described ("egg", "eggs, large, boiled")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Mapping user-friendly input to model-understood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Avoiding overfitting on specific names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486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5451-9C62-77F3-8A67-768FD708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8" y="132736"/>
            <a:ext cx="7464750" cy="1135625"/>
          </a:xfrm>
        </p:spPr>
        <p:txBody>
          <a:bodyPr>
            <a:normAutofit fontScale="90000"/>
          </a:bodyPr>
          <a:lstStyle/>
          <a:p>
            <a:r>
              <a:rPr lang="en-US" dirty="0"/>
              <a:t>Preprocessing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544A-F007-AEFD-6CE9-9AEC8769D4D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Text Cleaning:</a:t>
            </a:r>
          </a:p>
          <a:p>
            <a:pPr marL="0" indent="0">
              <a:buNone/>
            </a:pPr>
            <a:r>
              <a:rPr lang="en-US" dirty="0"/>
              <a:t> Lowercased Removed numbers, punctuation, extra spaces</a:t>
            </a:r>
          </a:p>
          <a:p>
            <a:pPr marL="0" indent="0">
              <a:buNone/>
            </a:pPr>
            <a:r>
              <a:rPr lang="en-US" b="1" dirty="0"/>
              <a:t>Singularization Heuristic:</a:t>
            </a:r>
          </a:p>
          <a:p>
            <a:pPr marL="0" indent="0">
              <a:buNone/>
            </a:pPr>
            <a:r>
              <a:rPr lang="en-US" dirty="0"/>
              <a:t>• E.g., "eggs" → "egg" (simple stemming to unify similar names)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" y="101922"/>
            <a:ext cx="6281585" cy="1533832"/>
          </a:xfrm>
        </p:spPr>
        <p:txBody>
          <a:bodyPr anchor="b">
            <a:normAutofit/>
          </a:bodyPr>
          <a:lstStyle/>
          <a:p>
            <a:r>
              <a:rPr lang="en-US" dirty="0"/>
              <a:t>Model Selection and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6" y="1737676"/>
            <a:ext cx="5978013" cy="4251486"/>
          </a:xfrm>
        </p:spPr>
        <p:txBody>
          <a:bodyPr anchor="t"/>
          <a:lstStyle/>
          <a:p>
            <a:r>
              <a:rPr lang="en-US" b="1" dirty="0"/>
              <a:t>Model Chosen: </a:t>
            </a:r>
            <a:r>
              <a:rPr lang="en-US" dirty="0" err="1"/>
              <a:t>RandomForestRegressor</a:t>
            </a:r>
            <a:r>
              <a:rPr lang="en-US" b="1" dirty="0"/>
              <a:t>  Justification: </a:t>
            </a:r>
          </a:p>
          <a:p>
            <a:r>
              <a:rPr lang="en-US" dirty="0"/>
              <a:t>Nonlinear, robust to noisy text features. Works well with high-dimensional TF-IDF data. No scaling required</a:t>
            </a:r>
          </a:p>
          <a:p>
            <a:r>
              <a:rPr lang="en-US" b="1" dirty="0"/>
              <a:t>Training Workflow: </a:t>
            </a:r>
          </a:p>
          <a:p>
            <a:r>
              <a:rPr lang="en-US" dirty="0"/>
              <a:t>Train/test split: 80% training, 20% testing Target: Protein per 100g</a:t>
            </a:r>
            <a:endParaRPr lang="en-US" b="1" dirty="0"/>
          </a:p>
        </p:txBody>
      </p:sp>
      <p:pic>
        <p:nvPicPr>
          <p:cNvPr id="12" name="Picture Placeholder 11" descr="Aerial view of fields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</p:spTree>
    <p:extLst>
      <p:ext uri="{BB962C8B-B14F-4D97-AF65-F5344CB8AC3E}">
        <p14:creationId xmlns:p14="http://schemas.microsoft.com/office/powerpoint/2010/main" val="113388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303" y="442914"/>
            <a:ext cx="5456902" cy="958184"/>
          </a:xfrm>
        </p:spPr>
        <p:txBody>
          <a:bodyPr>
            <a:normAutofit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Evaluation Metric:</a:t>
            </a:r>
          </a:p>
          <a:p>
            <a:r>
              <a:rPr lang="en-US" dirty="0"/>
              <a:t> Mean Absolute Error (MAE)</a:t>
            </a:r>
          </a:p>
          <a:p>
            <a:r>
              <a:rPr lang="en-US" b="1" dirty="0"/>
              <a:t>Results: </a:t>
            </a:r>
          </a:p>
          <a:p>
            <a:pPr marL="0" indent="0">
              <a:buNone/>
            </a:pPr>
            <a:r>
              <a:rPr lang="en-US" dirty="0"/>
              <a:t> ✅ Model Trained Successfully 🔍 RMSE: 2.894 📈</a:t>
            </a:r>
          </a:p>
          <a:p>
            <a:pPr marL="0" indent="0">
              <a:buNone/>
            </a:pPr>
            <a:r>
              <a:rPr lang="en-US" dirty="0"/>
              <a:t> R² Score: 0.856 💾 Model and vectorizer saved!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E08CB02-6FA7-4213-86CA-3E2311D60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Interpretation: </a:t>
            </a:r>
          </a:p>
          <a:p>
            <a:pPr marL="0" indent="0">
              <a:buNone/>
            </a:pPr>
            <a:r>
              <a:rPr lang="en-US" dirty="0"/>
              <a:t> Low MAE indicates good approximation to actual values No significant overfitting detected.</a:t>
            </a:r>
          </a:p>
          <a:p>
            <a:pPr marL="0" indent="0">
              <a:buNone/>
            </a:pPr>
            <a:r>
              <a:rPr lang="en-US" b="1" dirty="0"/>
              <a:t>Cross-Validation: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KFold</a:t>
            </a:r>
            <a:r>
              <a:rPr lang="en-US" dirty="0"/>
              <a:t> (k=5) used to confirm generalization ability</a:t>
            </a:r>
          </a:p>
        </p:txBody>
      </p:sp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FF4-B34F-437F-7389-D07EBBF7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Parsing and Weight Estimation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40263-80BD-C0A9-154F-B969D6A7B5B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 Example: </a:t>
            </a:r>
            <a:r>
              <a:rPr lang="en-US" dirty="0"/>
              <a:t>"2 eggs and 1 cup of milk“.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Parsing Process: </a:t>
            </a:r>
            <a:r>
              <a:rPr lang="en-US" dirty="0"/>
              <a:t> Split by "and" Extract quantity, unit, and food name via regex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506B3-7CD1-7D3C-FB3F-00D055A6F0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Weight Estimation:</a:t>
            </a:r>
          </a:p>
          <a:p>
            <a:r>
              <a:rPr lang="en-US" dirty="0"/>
              <a:t>• Predefined dictionary for average unit weights:</a:t>
            </a:r>
          </a:p>
          <a:p>
            <a:r>
              <a:rPr lang="en-US" dirty="0"/>
              <a:t>unit weights = {"egg": 50, "cup": 240, "slice": 30,}</a:t>
            </a:r>
          </a:p>
          <a:p>
            <a:r>
              <a:rPr lang="en-US" dirty="0"/>
              <a:t>• Multiply quantity by unit weight</a:t>
            </a:r>
          </a:p>
          <a:p>
            <a:r>
              <a:rPr lang="en-US" b="1" dirty="0"/>
              <a:t>Formula:</a:t>
            </a:r>
          </a:p>
          <a:p>
            <a:r>
              <a:rPr lang="en-US" dirty="0"/>
              <a:t>Total Protein = (Protein per 100g) × (Estimated Weight in g) ÷ 100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126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"/>
            <a:ext cx="10829923" cy="1002890"/>
          </a:xfrm>
        </p:spPr>
        <p:txBody>
          <a:bodyPr/>
          <a:lstStyle/>
          <a:p>
            <a:r>
              <a:rPr lang="en-US" dirty="0"/>
              <a:t>Sample Predictions</a:t>
            </a:r>
          </a:p>
        </p:txBody>
      </p:sp>
      <p:pic>
        <p:nvPicPr>
          <p:cNvPr id="5" name="Content Placeholder 4" descr="A close up of a nutrition label&#10;&#10;AI-generated content may be incorrect.">
            <a:extLst>
              <a:ext uri="{FF2B5EF4-FFF2-40B4-BE49-F238E27FC236}">
                <a16:creationId xmlns:a16="http://schemas.microsoft.com/office/drawing/2014/main" id="{B6B2C3D1-38BF-0ED3-DD03-DE0E8C8D334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71998" y="861030"/>
            <a:ext cx="7754432" cy="2362530"/>
          </a:xfrm>
        </p:spPr>
      </p:pic>
      <p:pic>
        <p:nvPicPr>
          <p:cNvPr id="6" name="Picture Placeholder 5" descr="A tractor in a field">
            <a:extLst>
              <a:ext uri="{FF2B5EF4-FFF2-40B4-BE49-F238E27FC236}">
                <a16:creationId xmlns:a16="http://schemas.microsoft.com/office/drawing/2014/main" id="{5B65CF3C-C87C-5361-BB9F-5021149B9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A9A37C-30B7-922F-882D-13577189BFEE}"/>
              </a:ext>
            </a:extLst>
          </p:cNvPr>
          <p:cNvSpPr txBox="1"/>
          <p:nvPr/>
        </p:nvSpPr>
        <p:spPr>
          <a:xfrm>
            <a:off x="681038" y="3687097"/>
            <a:ext cx="779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outputs per-item breakdown and total protein sum.</a:t>
            </a:r>
          </a:p>
        </p:txBody>
      </p:sp>
    </p:spTree>
    <p:extLst>
      <p:ext uri="{BB962C8B-B14F-4D97-AF65-F5344CB8AC3E}">
        <p14:creationId xmlns:p14="http://schemas.microsoft.com/office/powerpoint/2010/main" val="40532153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36FBFD-CEAC-47B6-A2BE-91A1F1A46B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0FE38A-9F40-477F-8251-8026D807743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A64C4C-1C1A-4AD5-A45E-ACC15888C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{8DC1A83E-D9D5-454F-99D3-C8E12F48EDA7}TFe158ec19-90f0-4a2e-8d16-842bd0bc08f859364877_win32-bfa615b1daea</Template>
  <TotalTime>865</TotalTime>
  <Words>579</Words>
  <Application>Microsoft Office PowerPoint</Application>
  <PresentationFormat>Widescreen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Meiryo</vt:lpstr>
      <vt:lpstr>Arial</vt:lpstr>
      <vt:lpstr>Calibri</vt:lpstr>
      <vt:lpstr>Corbel</vt:lpstr>
      <vt:lpstr>Wingdings</vt:lpstr>
      <vt:lpstr>SketchLinesVTI</vt:lpstr>
      <vt:lpstr>Protein Predictor</vt:lpstr>
      <vt:lpstr>Project Overview</vt:lpstr>
      <vt:lpstr>Database Description</vt:lpstr>
      <vt:lpstr>Problem Framing</vt:lpstr>
      <vt:lpstr>Preprocessing &amp; Feature Engineering</vt:lpstr>
      <vt:lpstr>Model Selection and Training</vt:lpstr>
      <vt:lpstr>Model Evaluation</vt:lpstr>
      <vt:lpstr>User Input Parsing and Weight Estimation</vt:lpstr>
      <vt:lpstr>Sample Predictions</vt:lpstr>
      <vt:lpstr>Flask Web App Overview</vt:lpstr>
      <vt:lpstr>Challenges Faced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Urooj Ali</dc:creator>
  <cp:lastModifiedBy>Urooj Ali</cp:lastModifiedBy>
  <cp:revision>1</cp:revision>
  <dcterms:created xsi:type="dcterms:W3CDTF">2025-06-26T21:41:36Z</dcterms:created>
  <dcterms:modified xsi:type="dcterms:W3CDTF">2025-06-27T12:07:07Z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